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2" r:id="rId3"/>
    <p:sldId id="279" r:id="rId4"/>
    <p:sldId id="276" r:id="rId5"/>
    <p:sldId id="277" r:id="rId6"/>
    <p:sldId id="281" r:id="rId7"/>
    <p:sldId id="282" r:id="rId8"/>
    <p:sldId id="283" r:id="rId9"/>
    <p:sldId id="284" r:id="rId10"/>
    <p:sldId id="285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660"/>
  </p:normalViewPr>
  <p:slideViewPr>
    <p:cSldViewPr snapToGrid="0">
      <p:cViewPr>
        <p:scale>
          <a:sx n="100" d="100"/>
          <a:sy n="100" d="100"/>
        </p:scale>
        <p:origin x="216" y="-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85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38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18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459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20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1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90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737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4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83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60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2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8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6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1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36769-DEFD-4902-9225-9F10410F2390}" type="datetimeFigureOut">
              <a:rPr lang="en-US" smtClean="0"/>
              <a:t>5/14/2017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83A6-1036-4A1B-8F7F-FBE088C7D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3001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xOSjgl5Z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cY6t2ckpb5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ZwXOPZBJQg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6x1t8ej-Tk" TargetMode="Externa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FZ7r2OVu1s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and the Constitution – Part </a:t>
            </a:r>
            <a:r>
              <a:rPr lang="en-US" dirty="0" smtClean="0"/>
              <a:t>Five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Mike’s 8th Grade Social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African American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492004" cy="4187752"/>
          </a:xfrm>
        </p:spPr>
        <p:txBody>
          <a:bodyPr/>
          <a:lstStyle/>
          <a:p>
            <a:r>
              <a:rPr lang="en-US" dirty="0" smtClean="0"/>
              <a:t>What do you see in this image created by </a:t>
            </a:r>
            <a:r>
              <a:rPr lang="en-US" dirty="0"/>
              <a:t> Mary </a:t>
            </a:r>
            <a:r>
              <a:rPr lang="en-US" dirty="0" err="1" smtClean="0"/>
              <a:t>Engelbreit</a:t>
            </a:r>
            <a:r>
              <a:rPr lang="en-US" dirty="0" smtClean="0"/>
              <a:t>?</a:t>
            </a:r>
          </a:p>
          <a:p>
            <a:r>
              <a:rPr lang="en-US" dirty="0"/>
              <a:t> What contextual information </a:t>
            </a:r>
            <a:r>
              <a:rPr lang="en-US" dirty="0" smtClean="0"/>
              <a:t>do you </a:t>
            </a:r>
            <a:r>
              <a:rPr lang="en-US" dirty="0"/>
              <a:t>need to know in order to understand the intended message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the intended message?</a:t>
            </a:r>
          </a:p>
          <a:p>
            <a:r>
              <a:rPr lang="en-US" dirty="0" smtClean="0"/>
              <a:t>What does the image say about African Americans?</a:t>
            </a:r>
          </a:p>
          <a:p>
            <a:endParaRPr lang="en-US" dirty="0"/>
          </a:p>
        </p:txBody>
      </p:sp>
      <p:pic>
        <p:nvPicPr>
          <p:cNvPr id="9218" name="Picture 2" descr="mary-engelbreit-in-the-usa-e14091475154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01" y="2170112"/>
            <a:ext cx="3361774" cy="449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19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African American</a:t>
            </a:r>
          </a:p>
        </p:txBody>
      </p:sp>
      <p:pic>
        <p:nvPicPr>
          <p:cNvPr id="4" name="EDxOSjgl5Z4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89750" y="2278063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0321" y="2114550"/>
            <a:ext cx="587287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political </a:t>
            </a:r>
            <a:r>
              <a:rPr lang="en-US" dirty="0" smtClean="0"/>
              <a:t>parody </a:t>
            </a:r>
            <a:r>
              <a:rPr lang="en-US" dirty="0"/>
              <a:t>by </a:t>
            </a:r>
            <a:r>
              <a:rPr lang="en-US" b="1" dirty="0">
                <a:solidFill>
                  <a:schemeClr val="bg1"/>
                </a:solidFill>
              </a:rPr>
              <a:t>African American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comedian Chris Rock </a:t>
            </a:r>
            <a:r>
              <a:rPr lang="en-US" dirty="0" smtClean="0"/>
              <a:t>presents </a:t>
            </a:r>
            <a:r>
              <a:rPr lang="en-US" dirty="0"/>
              <a:t>a recorded message specifically targeted at white people. "In times like these you need a white president you can trust," Rock says, "and that president's name is Barack Obama." Rock proceeds to use a variety of facts to "prove" Obama's whiteness.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does Chris Rock establish Obama's "whiteness</a:t>
            </a:r>
            <a:r>
              <a:rPr lang="en-US" dirty="0" smtClean="0"/>
              <a:t>"?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</a:t>
            </a:r>
            <a:r>
              <a:rPr lang="en-US" dirty="0"/>
              <a:t>criteria does he </a:t>
            </a:r>
            <a:r>
              <a:rPr lang="en-US" dirty="0" smtClean="0"/>
              <a:t>use?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</a:t>
            </a:r>
            <a:r>
              <a:rPr lang="en-US" dirty="0"/>
              <a:t>does Rock use humor to call into question the value and validity of judging a potential President by skin </a:t>
            </a:r>
            <a:r>
              <a:rPr lang="en-US" dirty="0" smtClean="0"/>
              <a:t>color?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Does </a:t>
            </a:r>
            <a:r>
              <a:rPr lang="en-US" dirty="0"/>
              <a:t>the parody Rock uses invoke particular stereotypes about black and white Americans?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89750" y="4981575"/>
            <a:ext cx="4572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BTW, why do we racially hyphenate for every group except white people? White people are simply Americans. Everyone else is African American, Latin American, Asian American, </a:t>
            </a:r>
            <a:r>
              <a:rPr lang="en-US" smtClean="0"/>
              <a:t>Native American.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2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5130543" cy="4358895"/>
          </a:xfrm>
        </p:spPr>
        <p:txBody>
          <a:bodyPr>
            <a:normAutofit fontScale="92500"/>
          </a:bodyPr>
          <a:lstStyle/>
          <a:p>
            <a:r>
              <a:rPr lang="en-US" dirty="0"/>
              <a:t>For centuries, literacy has referred to the ability to read and write. Today, we get </a:t>
            </a:r>
            <a:r>
              <a:rPr lang="en-US" dirty="0" smtClean="0"/>
              <a:t>much </a:t>
            </a:r>
            <a:r>
              <a:rPr lang="en-US" dirty="0"/>
              <a:t>of our information through </a:t>
            </a:r>
            <a:r>
              <a:rPr lang="en-US" dirty="0" smtClean="0"/>
              <a:t>multiple media </a:t>
            </a:r>
            <a:r>
              <a:rPr lang="en-US" dirty="0"/>
              <a:t>technologies. </a:t>
            </a:r>
            <a:r>
              <a:rPr lang="en-US" dirty="0" smtClean="0"/>
              <a:t>Media </a:t>
            </a:r>
            <a:r>
              <a:rPr lang="en-US" dirty="0"/>
              <a:t>literacy is the ability to access, analyze, evaluate, and create media</a:t>
            </a:r>
            <a:r>
              <a:rPr lang="en-US" dirty="0" smtClean="0"/>
              <a:t>.</a:t>
            </a:r>
          </a:p>
          <a:p>
            <a:r>
              <a:rPr lang="en-US" dirty="0" smtClean="0"/>
              <a:t>Media </a:t>
            </a:r>
            <a:r>
              <a:rPr lang="en-US" dirty="0"/>
              <a:t>literate </a:t>
            </a:r>
            <a:r>
              <a:rPr lang="en-US" dirty="0" smtClean="0"/>
              <a:t>people </a:t>
            </a:r>
            <a:r>
              <a:rPr lang="en-US" dirty="0"/>
              <a:t>are better able to understand the complex messages we receive from television, radio, Internet, newspapers, magazines, books, billboards, video games, music, and all other forms of media</a:t>
            </a:r>
            <a:r>
              <a:rPr lang="en-US" dirty="0" smtClean="0"/>
              <a:t>.</a:t>
            </a:r>
          </a:p>
        </p:txBody>
      </p:sp>
      <p:pic>
        <p:nvPicPr>
          <p:cNvPr id="1026" name="Picture 2" descr="Image result for examples of media portrayal of immigra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95" y="2336872"/>
            <a:ext cx="5238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and Justice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2" y="2336872"/>
            <a:ext cx="6398904" cy="428023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Media justice </a:t>
            </a:r>
            <a:r>
              <a:rPr lang="en-US" dirty="0" smtClean="0"/>
              <a:t>looks </a:t>
            </a:r>
            <a:r>
              <a:rPr lang="en-US" dirty="0"/>
              <a:t>at the relationship between media and society. Our media system produces a lot of negative, demeaning imagery. It privileges some people and some perspectives, and ignores or silences others. It makes entire groups of people invisible. The </a:t>
            </a:r>
            <a:r>
              <a:rPr lang="en-US" dirty="0" smtClean="0"/>
              <a:t>media </a:t>
            </a:r>
            <a:r>
              <a:rPr lang="en-US" dirty="0"/>
              <a:t>system </a:t>
            </a:r>
            <a:r>
              <a:rPr lang="en-US" dirty="0" smtClean="0"/>
              <a:t>provides </a:t>
            </a:r>
            <a:r>
              <a:rPr lang="en-US" dirty="0"/>
              <a:t>too little funding and too few outlets for people without money, privilege and power to tell their stories. </a:t>
            </a:r>
          </a:p>
          <a:p>
            <a:r>
              <a:rPr lang="en-US" dirty="0"/>
              <a:t>The media system is unjust, and it perpetuates and strengthens injustice throughout society. </a:t>
            </a:r>
          </a:p>
          <a:p>
            <a:endParaRPr lang="en-US" dirty="0"/>
          </a:p>
        </p:txBody>
      </p:sp>
      <p:pic>
        <p:nvPicPr>
          <p:cNvPr id="5" name="cY6t2ckpb5g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079226" y="2336872"/>
            <a:ext cx="4812580" cy="270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5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Literacy and Immigration</a:t>
            </a:r>
            <a:endParaRPr lang="en-US" dirty="0"/>
          </a:p>
        </p:txBody>
      </p:sp>
      <p:pic>
        <p:nvPicPr>
          <p:cNvPr id="2050" name="Picture 2" descr="https://i2.wp.com/3.bp.blogspot.com/_ADFUJwVrwQs/S5SYcx7dgkI/AAAAAAAAADM/0p9_aR8xSno/s320/Cartoon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80" y="2176513"/>
            <a:ext cx="5455164" cy="381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american goth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176513"/>
            <a:ext cx="3734363" cy="45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5125" y="6174660"/>
            <a:ext cx="5868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humor and our own symbols to tell your narrative.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26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Language of Persuasion</a:t>
            </a:r>
            <a:endParaRPr lang="en-US" dirty="0"/>
          </a:p>
        </p:txBody>
      </p:sp>
      <p:pic>
        <p:nvPicPr>
          <p:cNvPr id="4" name="Picture 2" descr="https://pbs.twimg.com/media/C_D5IqFXsAAF7o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374" y="2349670"/>
            <a:ext cx="4394659" cy="419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ZwXOPZBJQg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80321" y="2349670"/>
            <a:ext cx="6048478" cy="340226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67897" y="5997678"/>
            <a:ext cx="4365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 back to injustice when you see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30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Message?</a:t>
            </a:r>
            <a:endParaRPr lang="en-US" dirty="0"/>
          </a:p>
        </p:txBody>
      </p:sp>
      <p:pic>
        <p:nvPicPr>
          <p:cNvPr id="717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2" y="2531807"/>
            <a:ext cx="5212837" cy="319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refugee propaga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134" y="2531805"/>
            <a:ext cx="5492158" cy="31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10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the Audience?</a:t>
            </a:r>
            <a:endParaRPr lang="en-US" dirty="0"/>
          </a:p>
        </p:txBody>
      </p:sp>
      <p:pic>
        <p:nvPicPr>
          <p:cNvPr id="8196" name="Picture 4" descr="https://i2.wp.com/4.bp.blogspot.com/_ADFUJwVrwQs/S5XYs_ht9nI/AAAAAAAAADs/Z8pBtHYyV6k/s320/immigration+and+racism+john+cole+image+num+38733+on+0607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21" y="2274836"/>
            <a:ext cx="5779575" cy="402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6x1t8ej-Tk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697118" y="2274836"/>
            <a:ext cx="5191977" cy="2920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4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Stereotyping the African American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0772" y="2359636"/>
            <a:ext cx="11051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here </a:t>
            </a:r>
            <a:r>
              <a:rPr lang="en-US" dirty="0"/>
              <a:t>is not </a:t>
            </a:r>
            <a:r>
              <a:rPr lang="en-US" dirty="0" smtClean="0"/>
              <a:t>a </a:t>
            </a:r>
            <a:r>
              <a:rPr lang="en-US" dirty="0"/>
              <a:t>single media representation of African-Americans. Depending on the genre (movie, television, news, documentary), the historical period, </a:t>
            </a:r>
            <a:r>
              <a:rPr lang="en-US" dirty="0" smtClean="0"/>
              <a:t>and </a:t>
            </a:r>
            <a:r>
              <a:rPr lang="en-US" dirty="0"/>
              <a:t>the story being told, there may be a multitude or range of representations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At </a:t>
            </a:r>
            <a:r>
              <a:rPr lang="en-US" dirty="0"/>
              <a:t>the same time, even with all these representations, there are some common stereotypes </a:t>
            </a:r>
            <a:r>
              <a:rPr lang="en-US" dirty="0" smtClean="0"/>
              <a:t>we </a:t>
            </a:r>
            <a:r>
              <a:rPr lang="en-US" dirty="0"/>
              <a:t>can see if we pay close attention to the patterns in what we’re viewing. Historically African-Americans have been portrayed </a:t>
            </a:r>
            <a:r>
              <a:rPr lang="en-US" dirty="0" smtClean="0"/>
              <a:t>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/>
            <a:r>
              <a:rPr lang="en-US" dirty="0" smtClean="0"/>
              <a:t>…</a:t>
            </a:r>
            <a:r>
              <a:rPr lang="en-US" dirty="0"/>
              <a:t>athletes, gangsters, mammies, entertainers, welfare mothers, servants, drug dealers, video vixens, matriarchs, divas, deadbeat </a:t>
            </a:r>
            <a:r>
              <a:rPr lang="en-US" dirty="0" smtClean="0"/>
              <a:t>dads, violent</a:t>
            </a:r>
            <a:r>
              <a:rPr lang="en-US" dirty="0"/>
              <a:t>, </a:t>
            </a:r>
            <a:r>
              <a:rPr lang="en-US" dirty="0" smtClean="0"/>
              <a:t>lazy, </a:t>
            </a:r>
            <a:r>
              <a:rPr lang="en-US" dirty="0"/>
              <a:t>sexual, physical, </a:t>
            </a:r>
            <a:r>
              <a:rPr lang="en-US" dirty="0" smtClean="0"/>
              <a:t>or angry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5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African American</a:t>
            </a:r>
          </a:p>
        </p:txBody>
      </p:sp>
      <p:pic>
        <p:nvPicPr>
          <p:cNvPr id="4" name="FZ7r2OVu1ss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0321" y="2369574"/>
            <a:ext cx="4572000" cy="2571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1" y="2369574"/>
            <a:ext cx="587968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being criticized by some members of the African American community for playing roles that were deemed by many as racial stereotypes, McDaniel famously stated, “Why should I complain about making $700 a week playing a maid? If I didn't, I'd be making $7 a week being one.”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do you think of McDaniel's stance?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52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6294</TotalTime>
  <Words>461</Words>
  <Application>Microsoft Office PowerPoint</Application>
  <PresentationFormat>Widescreen</PresentationFormat>
  <Paragraphs>37</Paragraphs>
  <Slides>11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Immigration and the Constitution – Part Five</vt:lpstr>
      <vt:lpstr>Media Literacy</vt:lpstr>
      <vt:lpstr>Media Literacy and Justice</vt:lpstr>
      <vt:lpstr>Media Literacy and Immigration</vt:lpstr>
      <vt:lpstr>The Language of Persuasion</vt:lpstr>
      <vt:lpstr>What’s the Message?</vt:lpstr>
      <vt:lpstr>Who is the Audience?</vt:lpstr>
      <vt:lpstr>Stereotyping the African American</vt:lpstr>
      <vt:lpstr>The African American</vt:lpstr>
      <vt:lpstr>The African American</vt:lpstr>
      <vt:lpstr>The African American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</dc:title>
  <dc:creator>Michael McGuigan</dc:creator>
  <cp:lastModifiedBy>Michael McGuigan</cp:lastModifiedBy>
  <cp:revision>78</cp:revision>
  <dcterms:created xsi:type="dcterms:W3CDTF">2017-03-25T22:31:44Z</dcterms:created>
  <dcterms:modified xsi:type="dcterms:W3CDTF">2017-05-15T02:24:12Z</dcterms:modified>
  <cp:contentStatus/>
</cp:coreProperties>
</file>