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2" r:id="rId3"/>
    <p:sldId id="257" r:id="rId4"/>
    <p:sldId id="259" r:id="rId5"/>
    <p:sldId id="263" r:id="rId6"/>
    <p:sldId id="275" r:id="rId7"/>
    <p:sldId id="258" r:id="rId8"/>
    <p:sldId id="264" r:id="rId9"/>
    <p:sldId id="265" r:id="rId10"/>
    <p:sldId id="260" r:id="rId11"/>
    <p:sldId id="267" r:id="rId12"/>
    <p:sldId id="270" r:id="rId13"/>
    <p:sldId id="261" r:id="rId14"/>
    <p:sldId id="271" r:id="rId15"/>
    <p:sldId id="272"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5" autoAdjust="0"/>
    <p:restoredTop sz="94660"/>
  </p:normalViewPr>
  <p:slideViewPr>
    <p:cSldViewPr snapToGrid="0">
      <p:cViewPr varScale="1">
        <p:scale>
          <a:sx n="97" d="100"/>
          <a:sy n="97"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436769-DEFD-4902-9225-9F10410F2390}"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15985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73938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230518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8C983A6-1036-4A1B-8F7F-FBE088C7D4D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65459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005620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436769-DEFD-4902-9225-9F10410F2390}"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75461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436769-DEFD-4902-9225-9F10410F2390}"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040590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36769-DEFD-4902-9225-9F10410F2390}"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94473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0436769-DEFD-4902-9225-9F10410F2390}" type="datetimeFigureOut">
              <a:rPr lang="en-US" smtClean="0"/>
              <a:t>3/28/2017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8C983A6-1036-4A1B-8F7F-FBE088C7D4D1}" type="slidenum">
              <a:rPr lang="en-US" smtClean="0"/>
              <a:t>‹#›</a:t>
            </a:fld>
            <a:endParaRPr lang="en-US"/>
          </a:p>
        </p:txBody>
      </p:sp>
    </p:spTree>
    <p:extLst>
      <p:ext uri="{BB962C8B-B14F-4D97-AF65-F5344CB8AC3E}">
        <p14:creationId xmlns:p14="http://schemas.microsoft.com/office/powerpoint/2010/main" val="355504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36769-DEFD-4902-9225-9F10410F2390}"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388788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36769-DEFD-4902-9225-9F10410F2390}"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362209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36769-DEFD-4902-9225-9F10410F2390}"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75636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436769-DEFD-4902-9225-9F10410F2390}" type="datetimeFigureOut">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82402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436769-DEFD-4902-9225-9F10410F2390}"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3342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0436769-DEFD-4902-9225-9F10410F2390}" type="datetimeFigureOut">
              <a:rPr lang="en-US" smtClean="0"/>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8423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44116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36541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436769-DEFD-4902-9225-9F10410F2390}" type="datetimeFigureOut">
              <a:rPr lang="en-US" smtClean="0"/>
              <a:t>3/28/2017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8C983A6-1036-4A1B-8F7F-FBE088C7D4D1}" type="slidenum">
              <a:rPr lang="en-US" smtClean="0"/>
              <a:t>‹#›</a:t>
            </a:fld>
            <a:endParaRPr lang="en-US"/>
          </a:p>
        </p:txBody>
      </p:sp>
    </p:spTree>
    <p:extLst>
      <p:ext uri="{BB962C8B-B14F-4D97-AF65-F5344CB8AC3E}">
        <p14:creationId xmlns:p14="http://schemas.microsoft.com/office/powerpoint/2010/main" val="139230016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video" Target="https://www.youtube.com/embed/RDKUtatG75E" TargetMode="External"/><Relationship Id="rId2" Type="http://schemas.openxmlformats.org/officeDocument/2006/relationships/video" Target="https://www.youtube.com/embed/L4Z3pMOVUKI" TargetMode="External"/><Relationship Id="rId1" Type="http://schemas.openxmlformats.org/officeDocument/2006/relationships/video" Target="https://www.youtube.com/embed/w3mgF4qYwQY" TargetMode="External"/><Relationship Id="rId5" Type="http://schemas.openxmlformats.org/officeDocument/2006/relationships/image" Target="../media/image4.png"/><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6Q896fYeNo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fiPq7C06zjQ" TargetMode="External"/><Relationship Id="rId1" Type="http://schemas.openxmlformats.org/officeDocument/2006/relationships/video" Target="https://www.youtube.com/embed/behsmaHh2bg"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Immigration and the Constitution</a:t>
            </a:r>
            <a:endParaRPr lang="en-US" dirty="0"/>
          </a:p>
        </p:txBody>
      </p:sp>
      <p:sp>
        <p:nvSpPr>
          <p:cNvPr id="3" name="Subtitle 2"/>
          <p:cNvSpPr>
            <a:spLocks noGrp="1"/>
          </p:cNvSpPr>
          <p:nvPr>
            <p:ph type="subTitle" idx="1"/>
          </p:nvPr>
        </p:nvSpPr>
        <p:spPr/>
        <p:txBody>
          <a:bodyPr/>
          <a:lstStyle/>
          <a:p>
            <a:r>
              <a:rPr lang="en-US" dirty="0" smtClean="0"/>
              <a:t>Mr. Mike’s 8th Grade Social Studies</a:t>
            </a:r>
            <a:endParaRPr lang="en-US" dirty="0"/>
          </a:p>
        </p:txBody>
      </p:sp>
    </p:spTree>
    <p:extLst>
      <p:ext uri="{BB962C8B-B14F-4D97-AF65-F5344CB8AC3E}">
        <p14:creationId xmlns:p14="http://schemas.microsoft.com/office/powerpoint/2010/main" val="125867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Refugee?</a:t>
            </a:r>
            <a:endParaRPr lang="en-US" dirty="0"/>
          </a:p>
        </p:txBody>
      </p:sp>
      <p:sp>
        <p:nvSpPr>
          <p:cNvPr id="3" name="Content Placeholder 2"/>
          <p:cNvSpPr>
            <a:spLocks noGrp="1"/>
          </p:cNvSpPr>
          <p:nvPr>
            <p:ph idx="1"/>
          </p:nvPr>
        </p:nvSpPr>
        <p:spPr/>
        <p:txBody>
          <a:bodyPr>
            <a:normAutofit/>
          </a:bodyPr>
          <a:lstStyle/>
          <a:p>
            <a:r>
              <a:rPr lang="en-US" dirty="0"/>
              <a:t>A refugee is someone who has been forced to flee his or her home country.</a:t>
            </a:r>
          </a:p>
          <a:p>
            <a:r>
              <a:rPr lang="en-US" dirty="0"/>
              <a:t>R</a:t>
            </a:r>
            <a:r>
              <a:rPr lang="en-US" dirty="0" smtClean="0"/>
              <a:t>efugees </a:t>
            </a:r>
            <a:r>
              <a:rPr lang="en-US" dirty="0"/>
              <a:t>can apply for asylum in the United States, a process that could take years.</a:t>
            </a:r>
          </a:p>
          <a:p>
            <a:r>
              <a:rPr lang="en-US" dirty="0"/>
              <a:t>Getting refugee status isn't </a:t>
            </a:r>
            <a:r>
              <a:rPr lang="en-US" dirty="0" smtClean="0"/>
              <a:t>easy. The </a:t>
            </a:r>
            <a:r>
              <a:rPr lang="en-US" dirty="0"/>
              <a:t>applicants have to prove that if they return to their home country, they'll be injured because of their race, religion, nationality, membership in a particular social group or their political opinion.</a:t>
            </a:r>
          </a:p>
          <a:p>
            <a:endParaRPr lang="en-US" dirty="0"/>
          </a:p>
          <a:p>
            <a:endParaRPr lang="en-US" dirty="0"/>
          </a:p>
        </p:txBody>
      </p:sp>
    </p:spTree>
    <p:extLst>
      <p:ext uri="{BB962C8B-B14F-4D97-AF65-F5344CB8AC3E}">
        <p14:creationId xmlns:p14="http://schemas.microsoft.com/office/powerpoint/2010/main" val="1680312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refugees come from?</a:t>
            </a:r>
            <a:endParaRPr lang="en-US" dirty="0"/>
          </a:p>
        </p:txBody>
      </p:sp>
      <p:pic>
        <p:nvPicPr>
          <p:cNvPr id="4098" name="Picture 2" descr="http://assets.pewresearch.org/wp-content/uploads/sites/12/2016/10/FT_16.10.03_muslimRefugees_countri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3316" y="2130323"/>
            <a:ext cx="2817923" cy="453594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assets.pewresearch.org/wp-content/uploads/sites/12/2017/01/30123105/FT_17.01.27_refugeeToUSbyReg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3092" y="2130323"/>
            <a:ext cx="4268941" cy="450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804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Myth </a:t>
            </a:r>
            <a:r>
              <a:rPr lang="en-US" dirty="0" smtClean="0"/>
              <a:t>#4: </a:t>
            </a:r>
            <a:r>
              <a:rPr lang="en-US" b="1" dirty="0"/>
              <a:t>Refugees are not screened before entering the United States</a:t>
            </a:r>
            <a:r>
              <a:rPr lang="en-US" b="1"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FACT: Refugees </a:t>
            </a:r>
            <a:r>
              <a:rPr lang="en-US" dirty="0"/>
              <a:t>undergo more rigorous screenings than any other individuals the government allows in the United States. It remains an extremely lengthy and rigorous process, which includes multiple background checks; fingerprint tests; interviews; health screenings; and applications with multiple intelligence, law enforcement and security agencies. The average length of time it takes for the United Nations and the United States government to approve refugee status is 18 to 24 months.</a:t>
            </a:r>
          </a:p>
        </p:txBody>
      </p:sp>
    </p:spTree>
    <p:extLst>
      <p:ext uri="{BB962C8B-B14F-4D97-AF65-F5344CB8AC3E}">
        <p14:creationId xmlns:p14="http://schemas.microsoft.com/office/powerpoint/2010/main" val="1384847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Asylum?</a:t>
            </a:r>
            <a:endParaRPr lang="en-US" dirty="0"/>
          </a:p>
        </p:txBody>
      </p:sp>
      <p:sp>
        <p:nvSpPr>
          <p:cNvPr id="3" name="Content Placeholder 2"/>
          <p:cNvSpPr>
            <a:spLocks noGrp="1"/>
          </p:cNvSpPr>
          <p:nvPr>
            <p:ph idx="1"/>
          </p:nvPr>
        </p:nvSpPr>
        <p:spPr/>
        <p:txBody>
          <a:bodyPr>
            <a:normAutofit fontScale="85000" lnSpcReduction="20000"/>
          </a:bodyPr>
          <a:lstStyle/>
          <a:p>
            <a:r>
              <a:rPr lang="en-US" dirty="0"/>
              <a:t>Asylum is the legal protection </a:t>
            </a:r>
            <a:r>
              <a:rPr lang="en-US" dirty="0" smtClean="0"/>
              <a:t>given </a:t>
            </a:r>
            <a:r>
              <a:rPr lang="en-US" dirty="0"/>
              <a:t>to a person </a:t>
            </a:r>
            <a:r>
              <a:rPr lang="en-US" dirty="0" smtClean="0"/>
              <a:t>by </a:t>
            </a:r>
            <a:r>
              <a:rPr lang="en-US" dirty="0"/>
              <a:t>the United States government </a:t>
            </a:r>
            <a:r>
              <a:rPr lang="en-US" dirty="0" smtClean="0"/>
              <a:t>who </a:t>
            </a:r>
            <a:r>
              <a:rPr lang="en-US" dirty="0"/>
              <a:t>can demonstrate a “well-founded fear of persecution” based on race, religion, nationality, political opinion, or membership in a particular social group. </a:t>
            </a:r>
            <a:endParaRPr lang="en-US" dirty="0" smtClean="0"/>
          </a:p>
          <a:p>
            <a:r>
              <a:rPr lang="en-US" dirty="0" err="1" smtClean="0"/>
              <a:t>Asylees</a:t>
            </a:r>
            <a:r>
              <a:rPr lang="en-US" dirty="0" smtClean="0"/>
              <a:t> </a:t>
            </a:r>
            <a:r>
              <a:rPr lang="en-US" dirty="0"/>
              <a:t>are </a:t>
            </a:r>
            <a:r>
              <a:rPr lang="en-US" dirty="0" smtClean="0"/>
              <a:t>different from </a:t>
            </a:r>
            <a:r>
              <a:rPr lang="en-US" dirty="0"/>
              <a:t>refugees </a:t>
            </a:r>
            <a:r>
              <a:rPr lang="en-US" dirty="0" smtClean="0"/>
              <a:t>because they are </a:t>
            </a:r>
            <a:r>
              <a:rPr lang="en-US" dirty="0"/>
              <a:t>in the country. They are seeking protection from deportation </a:t>
            </a:r>
            <a:r>
              <a:rPr lang="en-US" i="1" dirty="0"/>
              <a:t>after</a:t>
            </a:r>
            <a:r>
              <a:rPr lang="en-US" dirty="0"/>
              <a:t> having entered the United States, legally or illegally. </a:t>
            </a:r>
            <a:r>
              <a:rPr lang="en-US" dirty="0" smtClean="0"/>
              <a:t>Refugees are persons who are not in the U.S. and have asked for protection.</a:t>
            </a:r>
            <a:endParaRPr lang="en-US" dirty="0" smtClean="0"/>
          </a:p>
          <a:p>
            <a:r>
              <a:rPr lang="en-US" dirty="0" smtClean="0"/>
              <a:t>The </a:t>
            </a:r>
            <a:r>
              <a:rPr lang="en-US" dirty="0"/>
              <a:t>opportunity to apply for asylum is offered to both refugees outside the United States and people who have entered the country illegally. Those who can demonstrate a credible fear of returning to their home country due to past persecution based on any of the five protected grounds may receive status in the United States</a:t>
            </a:r>
            <a:r>
              <a:rPr lang="en-US" dirty="0" smtClean="0"/>
              <a:t>. Gender discrimination and rape as an act of war are not grounds for asylum.</a:t>
            </a:r>
            <a:endParaRPr lang="en-US" dirty="0"/>
          </a:p>
        </p:txBody>
      </p:sp>
    </p:spTree>
    <p:extLst>
      <p:ext uri="{BB962C8B-B14F-4D97-AF65-F5344CB8AC3E}">
        <p14:creationId xmlns:p14="http://schemas.microsoft.com/office/powerpoint/2010/main" val="3263637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 </a:t>
            </a:r>
            <a:r>
              <a:rPr lang="en-US" dirty="0" smtClean="0"/>
              <a:t>#5: </a:t>
            </a:r>
            <a:r>
              <a:rPr lang="en-US" b="1" dirty="0"/>
              <a:t>“The worst” people from other countries are coming to the United States and are bringing crime and violence</a:t>
            </a:r>
            <a:r>
              <a:rPr lang="en-US" b="1" dirty="0" smtClean="0"/>
              <a:t>.</a:t>
            </a:r>
            <a:r>
              <a:rPr lang="en-US" dirty="0" smtClean="0"/>
              <a:t> </a:t>
            </a:r>
            <a:endParaRPr lang="en-US" dirty="0"/>
          </a:p>
        </p:txBody>
      </p:sp>
      <p:sp>
        <p:nvSpPr>
          <p:cNvPr id="3" name="Content Placeholder 2"/>
          <p:cNvSpPr>
            <a:spLocks noGrp="1"/>
          </p:cNvSpPr>
          <p:nvPr>
            <p:ph idx="1"/>
          </p:nvPr>
        </p:nvSpPr>
        <p:spPr>
          <a:xfrm>
            <a:off x="680321" y="2336873"/>
            <a:ext cx="9613861" cy="4187752"/>
          </a:xfrm>
        </p:spPr>
        <p:txBody>
          <a:bodyPr>
            <a:normAutofit fontScale="92500" lnSpcReduction="10000"/>
          </a:bodyPr>
          <a:lstStyle/>
          <a:p>
            <a:r>
              <a:rPr lang="en-US" dirty="0"/>
              <a:t>Immigrants come to this country for a few primary reasons: to work, to be reunited with family members or to escape a dangerous situation. Most are couples, families with children, and workers who are </a:t>
            </a:r>
            <a:r>
              <a:rPr lang="en-US" dirty="0" smtClean="0"/>
              <a:t>important to </a:t>
            </a:r>
            <a:r>
              <a:rPr lang="en-US" dirty="0"/>
              <a:t>the U.S. economy. Statistics show that immigrants are less likely to commit serious crimes or be behind bars than native-born people are, and high rates of immigration are associated with lower rates of violent crime and property crime. </a:t>
            </a:r>
            <a:endParaRPr lang="en-US" dirty="0" smtClean="0"/>
          </a:p>
          <a:p>
            <a:r>
              <a:rPr lang="en-US" dirty="0" smtClean="0"/>
              <a:t>For </a:t>
            </a:r>
            <a:r>
              <a:rPr lang="en-US" dirty="0"/>
              <a:t>instance, “sanctuary counties” average 35.5 fewer crimes per 10,000 people compared to non-sanctuary counties. This holds true for immigrants who are documented and undocumented, regardless of their country of origin or level of education. </a:t>
            </a:r>
            <a:endParaRPr lang="en-US" dirty="0" smtClean="0"/>
          </a:p>
          <a:p>
            <a:r>
              <a:rPr lang="en-US" dirty="0" smtClean="0"/>
              <a:t>In </a:t>
            </a:r>
            <a:r>
              <a:rPr lang="en-US" dirty="0"/>
              <a:t>other words, the overwhelming majority of immigrants are not “criminals.”</a:t>
            </a:r>
          </a:p>
        </p:txBody>
      </p:sp>
    </p:spTree>
    <p:extLst>
      <p:ext uri="{BB962C8B-B14F-4D97-AF65-F5344CB8AC3E}">
        <p14:creationId xmlns:p14="http://schemas.microsoft.com/office/powerpoint/2010/main" val="2815963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 </a:t>
            </a:r>
            <a:r>
              <a:rPr lang="en-US" dirty="0" smtClean="0"/>
              <a:t>#6: </a:t>
            </a:r>
            <a:r>
              <a:rPr lang="en-US" b="1" dirty="0"/>
              <a:t>Undocumented immigrants don’t pay taxes and burden the national economy</a:t>
            </a:r>
            <a:r>
              <a:rPr lang="en-US" b="1" dirty="0" smtClean="0"/>
              <a:t>.</a:t>
            </a:r>
            <a:endParaRPr lang="en-US" dirty="0"/>
          </a:p>
        </p:txBody>
      </p:sp>
      <p:sp>
        <p:nvSpPr>
          <p:cNvPr id="3" name="Content Placeholder 2"/>
          <p:cNvSpPr>
            <a:spLocks noGrp="1"/>
          </p:cNvSpPr>
          <p:nvPr>
            <p:ph idx="1"/>
          </p:nvPr>
        </p:nvSpPr>
        <p:spPr>
          <a:xfrm>
            <a:off x="680321" y="2336873"/>
            <a:ext cx="9613861" cy="4206802"/>
          </a:xfrm>
        </p:spPr>
        <p:txBody>
          <a:bodyPr>
            <a:normAutofit fontScale="92500" lnSpcReduction="20000"/>
          </a:bodyPr>
          <a:lstStyle/>
          <a:p>
            <a:r>
              <a:rPr lang="en-US" dirty="0" smtClean="0"/>
              <a:t>Immigrants </a:t>
            </a:r>
            <a:r>
              <a:rPr lang="en-US" dirty="0"/>
              <a:t>who are undocumented pay taxes every time they buy taxable goods such as gas, clothes or new </a:t>
            </a:r>
            <a:r>
              <a:rPr lang="en-US" dirty="0" smtClean="0"/>
              <a:t>appliances. </a:t>
            </a:r>
            <a:r>
              <a:rPr lang="en-US" dirty="0"/>
              <a:t>They also contribute to property taxes—a main source of school funding—when they buy or rent a house or apartment. </a:t>
            </a:r>
            <a:endParaRPr lang="en-US" dirty="0" smtClean="0"/>
          </a:p>
          <a:p>
            <a:r>
              <a:rPr lang="en-US" dirty="0" smtClean="0"/>
              <a:t>A </a:t>
            </a:r>
            <a:r>
              <a:rPr lang="en-US" dirty="0"/>
              <a:t>2017 report from the Institute on Taxation and Economic Policy highlights that undocumented immigrants pay an estimated $11.74 billion in state and local taxes a year. </a:t>
            </a:r>
            <a:endParaRPr lang="en-US" dirty="0" smtClean="0"/>
          </a:p>
          <a:p>
            <a:r>
              <a:rPr lang="en-US" dirty="0" smtClean="0"/>
              <a:t>The </a:t>
            </a:r>
            <a:r>
              <a:rPr lang="en-US" dirty="0"/>
              <a:t>U.S. Social Security Administration estimated that in 2010 undocumented immigrants—and their employers—paid $13 billion in payroll taxes alone for benefits they will never get. They can receive schooling and emergency medical care but not welfare or food stamps. </a:t>
            </a:r>
            <a:endParaRPr lang="en-US" dirty="0" smtClean="0"/>
          </a:p>
          <a:p>
            <a:r>
              <a:rPr lang="en-US" dirty="0" smtClean="0"/>
              <a:t>Under </a:t>
            </a:r>
            <a:r>
              <a:rPr lang="en-US" dirty="0"/>
              <a:t>the 1996 welfare law, most government programs require proof of documentation, and even immigrants with documents cannot receive these benefits until they have been in the United States for more than five years.</a:t>
            </a:r>
          </a:p>
        </p:txBody>
      </p:sp>
    </p:spTree>
    <p:extLst>
      <p:ext uri="{BB962C8B-B14F-4D97-AF65-F5344CB8AC3E}">
        <p14:creationId xmlns:p14="http://schemas.microsoft.com/office/powerpoint/2010/main" val="2844717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Stories</a:t>
            </a:r>
            <a:endParaRPr lang="en-US" dirty="0"/>
          </a:p>
        </p:txBody>
      </p:sp>
      <p:pic>
        <p:nvPicPr>
          <p:cNvPr id="4" name="w3mgF4qYwQY"/>
          <p:cNvPicPr>
            <a:picLocks noRot="1" noChangeAspect="1"/>
          </p:cNvPicPr>
          <p:nvPr>
            <a:videoFile r:link="rId1"/>
          </p:nvPr>
        </p:nvPicPr>
        <p:blipFill>
          <a:blip r:embed="rId5"/>
          <a:stretch>
            <a:fillRect/>
          </a:stretch>
        </p:blipFill>
        <p:spPr>
          <a:xfrm>
            <a:off x="1413746" y="2103796"/>
            <a:ext cx="3796429" cy="2135491"/>
          </a:xfrm>
          <a:prstGeom prst="rect">
            <a:avLst/>
          </a:prstGeom>
        </p:spPr>
      </p:pic>
      <p:pic>
        <p:nvPicPr>
          <p:cNvPr id="5" name="L4Z3pMOVUKI"/>
          <p:cNvPicPr>
            <a:picLocks noRot="1" noChangeAspect="1"/>
          </p:cNvPicPr>
          <p:nvPr>
            <a:videoFile r:link="rId2"/>
          </p:nvPr>
        </p:nvPicPr>
        <p:blipFill>
          <a:blip r:embed="rId5"/>
          <a:stretch>
            <a:fillRect/>
          </a:stretch>
        </p:blipFill>
        <p:spPr>
          <a:xfrm>
            <a:off x="6497752" y="2058523"/>
            <a:ext cx="3796430" cy="2135491"/>
          </a:xfrm>
          <a:prstGeom prst="rect">
            <a:avLst/>
          </a:prstGeom>
        </p:spPr>
      </p:pic>
      <p:pic>
        <p:nvPicPr>
          <p:cNvPr id="6" name="RDKUtatG75E"/>
          <p:cNvPicPr>
            <a:picLocks noRot="1" noChangeAspect="1"/>
          </p:cNvPicPr>
          <p:nvPr>
            <a:videoFile r:link="rId3"/>
          </p:nvPr>
        </p:nvPicPr>
        <p:blipFill>
          <a:blip r:embed="rId5"/>
          <a:stretch>
            <a:fillRect/>
          </a:stretch>
        </p:blipFill>
        <p:spPr>
          <a:xfrm>
            <a:off x="3582251" y="4418371"/>
            <a:ext cx="3810000" cy="2143125"/>
          </a:xfrm>
          <a:prstGeom prst="rect">
            <a:avLst/>
          </a:prstGeom>
        </p:spPr>
      </p:pic>
    </p:spTree>
    <p:extLst>
      <p:ext uri="{BB962C8B-B14F-4D97-AF65-F5344CB8AC3E}">
        <p14:creationId xmlns:p14="http://schemas.microsoft.com/office/powerpoint/2010/main" val="210695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know?</a:t>
            </a:r>
            <a:endParaRPr lang="en-US" dirty="0"/>
          </a:p>
        </p:txBody>
      </p:sp>
      <p:sp>
        <p:nvSpPr>
          <p:cNvPr id="3" name="Content Placeholder 2"/>
          <p:cNvSpPr>
            <a:spLocks noGrp="1"/>
          </p:cNvSpPr>
          <p:nvPr>
            <p:ph idx="1"/>
          </p:nvPr>
        </p:nvSpPr>
        <p:spPr>
          <a:xfrm>
            <a:off x="680321" y="2336872"/>
            <a:ext cx="9613861" cy="4358895"/>
          </a:xfrm>
        </p:spPr>
        <p:txBody>
          <a:bodyPr>
            <a:normAutofit/>
          </a:bodyPr>
          <a:lstStyle/>
          <a:p>
            <a:pPr marL="0" indent="0">
              <a:buNone/>
            </a:pPr>
            <a:r>
              <a:rPr lang="en-US" b="1" dirty="0" smtClean="0"/>
              <a:t>Respond to the </a:t>
            </a:r>
            <a:r>
              <a:rPr lang="en-US" b="1" dirty="0" smtClean="0"/>
              <a:t>following </a:t>
            </a:r>
            <a:r>
              <a:rPr lang="en-US" b="1" dirty="0" smtClean="0"/>
              <a:t>statements </a:t>
            </a:r>
            <a:r>
              <a:rPr lang="en-US" b="1" dirty="0" smtClean="0"/>
              <a:t>in your notebook.</a:t>
            </a:r>
          </a:p>
          <a:p>
            <a:pPr marL="457200" indent="-457200">
              <a:buFont typeface="+mj-lt"/>
              <a:buAutoNum type="arabicPeriod"/>
            </a:pPr>
            <a:r>
              <a:rPr lang="en-US" b="1" dirty="0" smtClean="0"/>
              <a:t>Most </a:t>
            </a:r>
            <a:r>
              <a:rPr lang="en-US" b="1" dirty="0"/>
              <a:t>immigrants are here illegally</a:t>
            </a:r>
            <a:r>
              <a:rPr lang="en-US" b="1" dirty="0" smtClean="0"/>
              <a:t>.</a:t>
            </a:r>
          </a:p>
          <a:p>
            <a:pPr marL="457200" indent="-457200">
              <a:buFont typeface="+mj-lt"/>
              <a:buAutoNum type="arabicPeriod"/>
            </a:pPr>
            <a:r>
              <a:rPr lang="en-US" b="1" dirty="0" smtClean="0"/>
              <a:t>It's </a:t>
            </a:r>
            <a:r>
              <a:rPr lang="en-US" b="1" dirty="0"/>
              <a:t>easy to enter the country legally. My ancestors did; why can’t immigrants today</a:t>
            </a:r>
            <a:r>
              <a:rPr lang="en-US" b="1" dirty="0" smtClean="0"/>
              <a:t>?</a:t>
            </a:r>
          </a:p>
          <a:p>
            <a:pPr marL="457200" indent="-457200">
              <a:buFont typeface="+mj-lt"/>
              <a:buAutoNum type="arabicPeriod"/>
            </a:pPr>
            <a:r>
              <a:rPr lang="en-US" b="1" dirty="0" smtClean="0"/>
              <a:t>Immigrants </a:t>
            </a:r>
            <a:r>
              <a:rPr lang="en-US" b="1" dirty="0"/>
              <a:t>take good jobs from U.S. citizens</a:t>
            </a:r>
            <a:r>
              <a:rPr lang="en-US" b="1" dirty="0" smtClean="0"/>
              <a:t>.</a:t>
            </a:r>
          </a:p>
          <a:p>
            <a:pPr marL="457200" indent="-457200">
              <a:buFont typeface="+mj-lt"/>
              <a:buAutoNum type="arabicPeriod"/>
            </a:pPr>
            <a:r>
              <a:rPr lang="en-US" b="1" dirty="0" smtClean="0"/>
              <a:t>Refugees </a:t>
            </a:r>
            <a:r>
              <a:rPr lang="en-US" b="1" dirty="0"/>
              <a:t>are not screened before entering the United States</a:t>
            </a:r>
            <a:r>
              <a:rPr lang="en-US" b="1" dirty="0" smtClean="0"/>
              <a:t>.</a:t>
            </a:r>
          </a:p>
          <a:p>
            <a:pPr marL="457200" indent="-457200">
              <a:buFont typeface="+mj-lt"/>
              <a:buAutoNum type="arabicPeriod"/>
            </a:pPr>
            <a:r>
              <a:rPr lang="en-US" b="1" dirty="0"/>
              <a:t>“The worst” people from other countries are coming to the United States and </a:t>
            </a:r>
            <a:r>
              <a:rPr lang="en-US" b="1" dirty="0" smtClean="0"/>
              <a:t>are bringing </a:t>
            </a:r>
            <a:r>
              <a:rPr lang="en-US" b="1" dirty="0"/>
              <a:t>crime and violence</a:t>
            </a:r>
            <a:r>
              <a:rPr lang="en-US" b="1" dirty="0" smtClean="0"/>
              <a:t>.</a:t>
            </a:r>
          </a:p>
          <a:p>
            <a:pPr marL="457200" indent="-457200">
              <a:buFont typeface="+mj-lt"/>
              <a:buAutoNum type="arabicPeriod"/>
            </a:pPr>
            <a:r>
              <a:rPr lang="en-US" b="1" dirty="0"/>
              <a:t>Undocumented immigrants don’t pay taxes and burden the national </a:t>
            </a:r>
            <a:r>
              <a:rPr lang="en-US" b="1" dirty="0" smtClean="0"/>
              <a:t>economy</a:t>
            </a:r>
            <a:r>
              <a:rPr lang="en-US" b="1" dirty="0"/>
              <a:t>.</a:t>
            </a:r>
            <a:endParaRPr lang="en-US" b="1" dirty="0" smtClean="0"/>
          </a:p>
        </p:txBody>
      </p:sp>
    </p:spTree>
    <p:extLst>
      <p:ext uri="{BB962C8B-B14F-4D97-AF65-F5344CB8AC3E}">
        <p14:creationId xmlns:p14="http://schemas.microsoft.com/office/powerpoint/2010/main" val="404861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“We the people” mean to you</a:t>
            </a:r>
            <a:r>
              <a:rPr lang="en-US" dirty="0" smtClean="0"/>
              <a:t>?</a:t>
            </a:r>
            <a:endParaRPr lang="en-US" dirty="0"/>
          </a:p>
        </p:txBody>
      </p:sp>
      <p:pic>
        <p:nvPicPr>
          <p:cNvPr id="6" name="6Q896fYeNow"/>
          <p:cNvPicPr>
            <a:picLocks noGrp="1" noRot="1" noChangeAspect="1"/>
          </p:cNvPicPr>
          <p:nvPr>
            <p:ph idx="1"/>
            <a:videoFile r:link="rId1"/>
          </p:nvPr>
        </p:nvPicPr>
        <p:blipFill>
          <a:blip r:embed="rId3"/>
          <a:stretch>
            <a:fillRect/>
          </a:stretch>
        </p:blipFill>
        <p:spPr>
          <a:xfrm>
            <a:off x="4962930" y="2405386"/>
            <a:ext cx="6540820" cy="3679212"/>
          </a:xfrm>
          <a:prstGeom prst="rect">
            <a:avLst/>
          </a:prstGeom>
        </p:spPr>
      </p:pic>
      <p:sp>
        <p:nvSpPr>
          <p:cNvPr id="8" name="TextBox 7"/>
          <p:cNvSpPr txBox="1"/>
          <p:nvPr/>
        </p:nvSpPr>
        <p:spPr>
          <a:xfrm>
            <a:off x="680320" y="2405386"/>
            <a:ext cx="4048995" cy="3416320"/>
          </a:xfrm>
          <a:prstGeom prst="rect">
            <a:avLst/>
          </a:prstGeom>
          <a:noFill/>
        </p:spPr>
        <p:txBody>
          <a:bodyPr wrap="square" rtlCol="0">
            <a:spAutoFit/>
          </a:bodyPr>
          <a:lstStyle/>
          <a:p>
            <a:pPr algn="ctr"/>
            <a:r>
              <a:rPr lang="en-US" b="1" dirty="0" smtClean="0">
                <a:solidFill>
                  <a:schemeClr val="bg1"/>
                </a:solidFill>
              </a:rPr>
              <a:t>Preamble to the Constitution</a:t>
            </a:r>
          </a:p>
          <a:p>
            <a:endParaRPr lang="en-US" dirty="0" smtClean="0"/>
          </a:p>
          <a:p>
            <a:pPr algn="just"/>
            <a:r>
              <a:rPr lang="en-US" dirty="0" smtClean="0"/>
              <a:t>We </a:t>
            </a:r>
            <a:r>
              <a:rPr lang="en-US" dirty="0"/>
              <a:t>the People of the United States, in Order to form a more perfect Union, establish Justice, insure domestic Tranquility, provide for the common </a:t>
            </a:r>
            <a:r>
              <a:rPr lang="en-US" dirty="0" smtClean="0"/>
              <a:t>defense, </a:t>
            </a:r>
            <a:r>
              <a:rPr lang="en-US" dirty="0"/>
              <a:t>promote the general Welfare, and secure the Blessings of Liberty to ourselves and our Posterity, do ordain and establish this Constitution for the United States of America.</a:t>
            </a:r>
          </a:p>
        </p:txBody>
      </p:sp>
    </p:spTree>
    <p:extLst>
      <p:ext uri="{BB962C8B-B14F-4D97-AF65-F5344CB8AC3E}">
        <p14:creationId xmlns:p14="http://schemas.microsoft.com/office/powerpoint/2010/main" val="1228195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Immigrant?</a:t>
            </a:r>
            <a:endParaRPr lang="en-US" dirty="0"/>
          </a:p>
        </p:txBody>
      </p:sp>
      <p:sp>
        <p:nvSpPr>
          <p:cNvPr id="3" name="Content Placeholder 2"/>
          <p:cNvSpPr>
            <a:spLocks noGrp="1"/>
          </p:cNvSpPr>
          <p:nvPr>
            <p:ph idx="1"/>
          </p:nvPr>
        </p:nvSpPr>
        <p:spPr/>
        <p:txBody>
          <a:bodyPr/>
          <a:lstStyle/>
          <a:p>
            <a:r>
              <a:rPr lang="en-US" dirty="0"/>
              <a:t>An immigrant is someone who chooses to resettle to another country.</a:t>
            </a:r>
          </a:p>
          <a:p>
            <a:r>
              <a:rPr lang="en-US" dirty="0"/>
              <a:t>The United States has a </a:t>
            </a:r>
            <a:r>
              <a:rPr lang="en-US" dirty="0" smtClean="0"/>
              <a:t>process </a:t>
            </a:r>
            <a:r>
              <a:rPr lang="en-US" dirty="0"/>
              <a:t>for </a:t>
            </a:r>
            <a:r>
              <a:rPr lang="en-US" dirty="0" smtClean="0"/>
              <a:t>immigrants </a:t>
            </a:r>
            <a:r>
              <a:rPr lang="en-US" dirty="0"/>
              <a:t>to seek legal residency and eventually citizenship.</a:t>
            </a:r>
          </a:p>
          <a:p>
            <a:r>
              <a:rPr lang="en-US" dirty="0"/>
              <a:t>Many immigrants, however, </a:t>
            </a:r>
            <a:r>
              <a:rPr lang="en-US" dirty="0" smtClean="0"/>
              <a:t>decided not to or could not enter this process</a:t>
            </a:r>
            <a:r>
              <a:rPr lang="en-US" dirty="0" smtClean="0"/>
              <a:t> </a:t>
            </a:r>
            <a:r>
              <a:rPr lang="en-US" dirty="0"/>
              <a:t>and are thus undocumented. As such, they are subject to "removal" or deportation from the United States</a:t>
            </a:r>
            <a:r>
              <a:rPr lang="en-US" dirty="0" smtClean="0"/>
              <a:t>.</a:t>
            </a:r>
            <a:endParaRPr lang="en-US" dirty="0"/>
          </a:p>
        </p:txBody>
      </p:sp>
    </p:spTree>
    <p:extLst>
      <p:ext uri="{BB962C8B-B14F-4D97-AF65-F5344CB8AC3E}">
        <p14:creationId xmlns:p14="http://schemas.microsoft.com/office/powerpoint/2010/main" val="1264005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#1: Most immigrants are here illegally</a:t>
            </a:r>
            <a:endParaRPr lang="en-US" dirty="0"/>
          </a:p>
        </p:txBody>
      </p:sp>
      <p:sp>
        <p:nvSpPr>
          <p:cNvPr id="3" name="Content Placeholder 2"/>
          <p:cNvSpPr>
            <a:spLocks noGrp="1"/>
          </p:cNvSpPr>
          <p:nvPr>
            <p:ph idx="1"/>
          </p:nvPr>
        </p:nvSpPr>
        <p:spPr/>
        <p:txBody>
          <a:bodyPr/>
          <a:lstStyle/>
          <a:p>
            <a:pPr marL="0" indent="0">
              <a:buNone/>
            </a:pPr>
            <a:r>
              <a:rPr lang="en-US" dirty="0" smtClean="0"/>
              <a:t>FACT: Of </a:t>
            </a:r>
            <a:r>
              <a:rPr lang="en-US" dirty="0"/>
              <a:t>the more than 43 million foreign-born people who were living in the United States in 2014, around 44 percent were naturalized U.S. citizens. Those who were not naturalized were either lawful permanent residents, also known as green-card holders (27 percent of all foreign-born people), or immigrants who were unauthorized (some 11 million people, representing 25.5 percent of all foreign-born people). </a:t>
            </a:r>
          </a:p>
        </p:txBody>
      </p:sp>
    </p:spTree>
    <p:extLst>
      <p:ext uri="{BB962C8B-B14F-4D97-AF65-F5344CB8AC3E}">
        <p14:creationId xmlns:p14="http://schemas.microsoft.com/office/powerpoint/2010/main" val="1219204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 The System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immigration system is built around two groups of people:</a:t>
            </a:r>
          </a:p>
          <a:p>
            <a:r>
              <a:rPr lang="en-US" dirty="0" smtClean="0"/>
              <a:t>Immigrants</a:t>
            </a:r>
          </a:p>
          <a:p>
            <a:pPr lvl="1"/>
            <a:r>
              <a:rPr lang="en-US" dirty="0" smtClean="0"/>
              <a:t>People who come to this country because of family</a:t>
            </a:r>
          </a:p>
          <a:p>
            <a:pPr lvl="1"/>
            <a:r>
              <a:rPr lang="en-US" dirty="0" smtClean="0"/>
              <a:t>People who come here for economic reasons</a:t>
            </a:r>
          </a:p>
          <a:p>
            <a:pPr lvl="1"/>
            <a:r>
              <a:rPr lang="en-US" dirty="0" smtClean="0"/>
              <a:t>People who come to this country as refugees or </a:t>
            </a:r>
            <a:r>
              <a:rPr lang="en-US" dirty="0" err="1" smtClean="0"/>
              <a:t>asylees</a:t>
            </a:r>
            <a:r>
              <a:rPr lang="en-US" dirty="0" smtClean="0"/>
              <a:t>.</a:t>
            </a:r>
          </a:p>
          <a:p>
            <a:r>
              <a:rPr lang="en-US" dirty="0" smtClean="0"/>
              <a:t>Non-Immigrants</a:t>
            </a:r>
          </a:p>
          <a:p>
            <a:pPr lvl="1"/>
            <a:r>
              <a:rPr lang="en-US" dirty="0" smtClean="0"/>
              <a:t>People who come to this country temporarily (students, tourists, seasonal workers)</a:t>
            </a:r>
          </a:p>
          <a:p>
            <a:pPr marL="0" indent="0">
              <a:buNone/>
            </a:pPr>
            <a:r>
              <a:rPr lang="en-US" dirty="0" smtClean="0"/>
              <a:t>Generally, this system operates apolitically. It is usually not influenced by the politics of the time. However, the system does reflect the values and priorities of the time and filters people according to those values and priorities.</a:t>
            </a:r>
          </a:p>
          <a:p>
            <a:pPr lvl="1"/>
            <a:endParaRPr lang="en-US" dirty="0" smtClean="0"/>
          </a:p>
          <a:p>
            <a:pPr lvl="1"/>
            <a:endParaRPr lang="en-US" dirty="0"/>
          </a:p>
        </p:txBody>
      </p:sp>
    </p:spTree>
    <p:extLst>
      <p:ext uri="{BB962C8B-B14F-4D97-AF65-F5344CB8AC3E}">
        <p14:creationId xmlns:p14="http://schemas.microsoft.com/office/powerpoint/2010/main" val="4226588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immigrants come from?</a:t>
            </a:r>
            <a:endParaRPr lang="en-US" dirty="0"/>
          </a:p>
        </p:txBody>
      </p:sp>
      <p:pic>
        <p:nvPicPr>
          <p:cNvPr id="4" name="behsmaHh2bg"/>
          <p:cNvPicPr>
            <a:picLocks noGrp="1" noRot="1" noChangeAspect="1"/>
          </p:cNvPicPr>
          <p:nvPr>
            <p:ph idx="1"/>
            <a:videoFile r:link="rId1"/>
          </p:nvPr>
        </p:nvPicPr>
        <p:blipFill>
          <a:blip r:embed="rId4"/>
          <a:stretch>
            <a:fillRect/>
          </a:stretch>
        </p:blipFill>
        <p:spPr>
          <a:xfrm>
            <a:off x="6217306" y="2348118"/>
            <a:ext cx="5037301" cy="2833482"/>
          </a:xfrm>
          <a:prstGeom prst="rect">
            <a:avLst/>
          </a:prstGeom>
        </p:spPr>
      </p:pic>
      <p:pic>
        <p:nvPicPr>
          <p:cNvPr id="5" name="fiPq7C06zjQ"/>
          <p:cNvPicPr>
            <a:picLocks noRot="1" noChangeAspect="1"/>
          </p:cNvPicPr>
          <p:nvPr>
            <a:videoFile r:link="rId2"/>
          </p:nvPr>
        </p:nvPicPr>
        <p:blipFill>
          <a:blip r:embed="rId4"/>
          <a:stretch>
            <a:fillRect/>
          </a:stretch>
        </p:blipFill>
        <p:spPr>
          <a:xfrm>
            <a:off x="752167" y="2348118"/>
            <a:ext cx="5037301" cy="2833482"/>
          </a:xfrm>
          <a:prstGeom prst="rect">
            <a:avLst/>
          </a:prstGeom>
        </p:spPr>
      </p:pic>
      <p:sp>
        <p:nvSpPr>
          <p:cNvPr id="6" name="TextBox 5"/>
          <p:cNvSpPr txBox="1"/>
          <p:nvPr/>
        </p:nvSpPr>
        <p:spPr>
          <a:xfrm>
            <a:off x="752166" y="5354791"/>
            <a:ext cx="10502441" cy="1200329"/>
          </a:xfrm>
          <a:prstGeom prst="rect">
            <a:avLst/>
          </a:prstGeom>
          <a:noFill/>
        </p:spPr>
        <p:txBody>
          <a:bodyPr wrap="square" rtlCol="0">
            <a:spAutoFit/>
          </a:bodyPr>
          <a:lstStyle/>
          <a:p>
            <a:r>
              <a:rPr lang="en-US" dirty="0"/>
              <a:t>According to a 2012 study by the Pew Research Center, most immigrants to the United States come from the Asia-Pacific and Latin America-Caribbean regions. The study showed an increase in immigrants from Asia, Africa and the Middle East from 1992 to 2012 and a decrease in immigrants from Latin America, Europe and other parts of North America.</a:t>
            </a:r>
          </a:p>
        </p:txBody>
      </p:sp>
    </p:spTree>
    <p:extLst>
      <p:ext uri="{BB962C8B-B14F-4D97-AF65-F5344CB8AC3E}">
        <p14:creationId xmlns:p14="http://schemas.microsoft.com/office/powerpoint/2010/main" val="2151508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#2: </a:t>
            </a:r>
            <a:r>
              <a:rPr lang="en-US" b="1" dirty="0"/>
              <a:t>It's easy to enter the country legally</a:t>
            </a:r>
            <a:r>
              <a:rPr lang="en-US" b="1" dirty="0" smtClean="0"/>
              <a:t>. My ancestors did</a:t>
            </a:r>
            <a:r>
              <a:rPr lang="en-US" dirty="0"/>
              <a:t>.</a:t>
            </a:r>
          </a:p>
        </p:txBody>
      </p:sp>
      <p:sp>
        <p:nvSpPr>
          <p:cNvPr id="3" name="Content Placeholder 2"/>
          <p:cNvSpPr>
            <a:spLocks noGrp="1"/>
          </p:cNvSpPr>
          <p:nvPr>
            <p:ph idx="1"/>
          </p:nvPr>
        </p:nvSpPr>
        <p:spPr/>
        <p:txBody>
          <a:bodyPr>
            <a:normAutofit fontScale="92500" lnSpcReduction="10000"/>
          </a:bodyPr>
          <a:lstStyle/>
          <a:p>
            <a:r>
              <a:rPr lang="en-US" dirty="0" smtClean="0"/>
              <a:t>For </a:t>
            </a:r>
            <a:r>
              <a:rPr lang="en-US" dirty="0"/>
              <a:t>about the first 100 years, the United States had an "open immigration system that allowed any able-bodied immigrant </a:t>
            </a:r>
            <a:r>
              <a:rPr lang="en-US" dirty="0" smtClean="0"/>
              <a:t>in</a:t>
            </a:r>
            <a:r>
              <a:rPr lang="en-US" dirty="0"/>
              <a:t>.</a:t>
            </a:r>
            <a:r>
              <a:rPr lang="en-US" dirty="0" smtClean="0"/>
              <a:t>" Back </a:t>
            </a:r>
            <a:r>
              <a:rPr lang="en-US" dirty="0"/>
              <a:t>then, the biggest obstacle that would-be immigrants faced was getting here. </a:t>
            </a:r>
            <a:endParaRPr lang="en-US" dirty="0" smtClean="0"/>
          </a:p>
          <a:p>
            <a:r>
              <a:rPr lang="en-US" dirty="0" smtClean="0"/>
              <a:t>Today</a:t>
            </a:r>
            <a:r>
              <a:rPr lang="en-US" dirty="0"/>
              <a:t>, however, </a:t>
            </a:r>
            <a:r>
              <a:rPr lang="en-US" dirty="0" smtClean="0"/>
              <a:t>there are many </a:t>
            </a:r>
            <a:r>
              <a:rPr lang="en-US" dirty="0"/>
              <a:t>rules </a:t>
            </a:r>
            <a:r>
              <a:rPr lang="en-US" dirty="0" smtClean="0"/>
              <a:t>that specify </a:t>
            </a:r>
            <a:r>
              <a:rPr lang="en-US" dirty="0"/>
              <a:t>who may enter and remain in the country legally. There is also a rigorous process for obtaining documentation to enter the United States as a resident, including applying for immigrant visas and permanent resident/green-card status. </a:t>
            </a:r>
            <a:endParaRPr lang="en-US" dirty="0" smtClean="0"/>
          </a:p>
          <a:p>
            <a:r>
              <a:rPr lang="en-US" dirty="0" smtClean="0"/>
              <a:t>Many immigrants who </a:t>
            </a:r>
            <a:r>
              <a:rPr lang="en-US" dirty="0"/>
              <a:t>arrived between 1790 and 1924 would not have been allowed in under the current policy</a:t>
            </a:r>
            <a:r>
              <a:rPr lang="en-US" dirty="0" smtClean="0"/>
              <a:t>.</a:t>
            </a:r>
            <a:endParaRPr lang="en-US" dirty="0"/>
          </a:p>
        </p:txBody>
      </p:sp>
    </p:spTree>
    <p:extLst>
      <p:ext uri="{BB962C8B-B14F-4D97-AF65-F5344CB8AC3E}">
        <p14:creationId xmlns:p14="http://schemas.microsoft.com/office/powerpoint/2010/main" val="356768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Myth #3: </a:t>
            </a:r>
            <a:r>
              <a:rPr lang="en-US" b="1" dirty="0"/>
              <a:t>Immigrants take good jobs from U.S. citizens</a:t>
            </a:r>
            <a:r>
              <a:rPr lang="en-US" b="1" dirty="0" smtClean="0"/>
              <a:t>.</a:t>
            </a:r>
            <a:endParaRPr lang="en-US" dirty="0"/>
          </a:p>
        </p:txBody>
      </p:sp>
      <p:pic>
        <p:nvPicPr>
          <p:cNvPr id="9" name="Picture 2" descr="U.S.-born and Unauthorized Immigrant Workers, by Major Occupation, 201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1768" y="2234481"/>
            <a:ext cx="4069403" cy="412699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 9"/>
          <p:cNvGraphicFramePr>
            <a:graphicFrameLocks noGrp="1"/>
          </p:cNvGraphicFramePr>
          <p:nvPr>
            <p:extLst>
              <p:ext uri="{D42A27DB-BD31-4B8C-83A1-F6EECF244321}">
                <p14:modId xmlns:p14="http://schemas.microsoft.com/office/powerpoint/2010/main" val="887516512"/>
              </p:ext>
            </p:extLst>
          </p:nvPr>
        </p:nvGraphicFramePr>
        <p:xfrm>
          <a:off x="5791204" y="2126321"/>
          <a:ext cx="4945625" cy="4441618"/>
        </p:xfrm>
        <a:graphic>
          <a:graphicData uri="http://schemas.openxmlformats.org/drawingml/2006/table">
            <a:tbl>
              <a:tblPr/>
              <a:tblGrid>
                <a:gridCol w="1003331"/>
                <a:gridCol w="435012"/>
                <a:gridCol w="424136"/>
                <a:gridCol w="424136"/>
                <a:gridCol w="587266"/>
                <a:gridCol w="587266"/>
                <a:gridCol w="587266"/>
                <a:gridCol w="448606"/>
                <a:gridCol w="448606"/>
              </a:tblGrid>
              <a:tr h="246757">
                <a:tc gridSpan="9">
                  <a:txBody>
                    <a:bodyPr/>
                    <a:lstStyle/>
                    <a:p>
                      <a:pPr algn="l" fontAlgn="b"/>
                      <a:r>
                        <a:rPr lang="en-US" sz="600" b="1" i="0" u="none" strike="noStrike" dirty="0">
                          <a:solidFill>
                            <a:srgbClr val="000000"/>
                          </a:solidFill>
                          <a:effectLst/>
                          <a:latin typeface="Arial" panose="020B0604020202020204" pitchFamily="34" charset="0"/>
                        </a:rPr>
                        <a:t>Total Money Income of Full-Time, Year-Round Workers  15 Years and Over by Sex, Nativity, and U.S. Citizenship Status: 2012</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7117">
                <a:tc rowSpan="3">
                  <a:txBody>
                    <a:bodyPr/>
                    <a:lstStyle/>
                    <a:p>
                      <a:pPr algn="ctr" fontAlgn="ctr"/>
                      <a:r>
                        <a:rPr lang="en-US" sz="600" b="0" i="0" u="none" strike="noStrike">
                          <a:solidFill>
                            <a:srgbClr val="000000"/>
                          </a:solidFill>
                          <a:effectLst/>
                          <a:latin typeface="Arial" panose="020B0604020202020204" pitchFamily="34" charset="0"/>
                        </a:rPr>
                        <a:t>Sex and total money income</a:t>
                      </a:r>
                      <a:r>
                        <a:rPr lang="en-US" sz="600" b="0" i="0" u="none" strike="noStrike" baseline="30000">
                          <a:solidFill>
                            <a:srgbClr val="000000"/>
                          </a:solidFill>
                          <a:effectLst/>
                          <a:latin typeface="Arial" panose="020B0604020202020204" pitchFamily="34" charset="0"/>
                        </a:rPr>
                        <a:t>1</a:t>
                      </a:r>
                      <a:endParaRPr lang="en-US" sz="600" b="0" i="0" u="none" strike="noStrike">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gridSpan="2">
                  <a:txBody>
                    <a:bodyPr/>
                    <a:lstStyle/>
                    <a:p>
                      <a:pPr algn="ctr" fontAlgn="ctr"/>
                      <a:r>
                        <a:rPr lang="en-US" sz="600" b="0" i="0" u="none" strike="noStrike">
                          <a:solidFill>
                            <a:srgbClr val="000000"/>
                          </a:solidFill>
                          <a:effectLst/>
                          <a:latin typeface="Arial" panose="020B060402020202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6">
                  <a:txBody>
                    <a:bodyPr/>
                    <a:lstStyle/>
                    <a:p>
                      <a:pPr algn="ctr" fontAlgn="ctr"/>
                      <a:r>
                        <a:rPr lang="en-US" sz="600" b="0" i="0" u="none" strike="noStrike">
                          <a:solidFill>
                            <a:srgbClr val="000000"/>
                          </a:solidFill>
                          <a:effectLst/>
                          <a:latin typeface="Arial" panose="020B0604020202020204" pitchFamily="34" charset="0"/>
                        </a:rPr>
                        <a:t>Nativity and U.S. citizenship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7117">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fontAlgn="ctr"/>
                      <a:r>
                        <a:rPr lang="en-US" sz="600" b="0" i="0" u="none" strike="noStrike">
                          <a:solidFill>
                            <a:srgbClr val="000000"/>
                          </a:solidFill>
                          <a:effectLst/>
                          <a:latin typeface="Arial" panose="020B0604020202020204" pitchFamily="34" charset="0"/>
                        </a:rPr>
                        <a:t>Native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600" b="0" i="0" u="none" strike="noStrike">
                          <a:solidFill>
                            <a:srgbClr val="000000"/>
                          </a:solidFill>
                          <a:effectLst/>
                          <a:latin typeface="Arial" panose="020B0604020202020204" pitchFamily="34" charset="0"/>
                        </a:rPr>
                        <a:t>Naturalized U.S. citizen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600" b="0" i="0" u="none" strike="noStrike">
                          <a:solidFill>
                            <a:srgbClr val="000000"/>
                          </a:solidFill>
                          <a:effectLst/>
                          <a:latin typeface="Arial" panose="020B0604020202020204" pitchFamily="34" charset="0"/>
                        </a:rPr>
                        <a:t>Not a U.S. citizen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27117">
                <a:tc vMerge="1">
                  <a:txBody>
                    <a:bodyPr/>
                    <a:lstStyle/>
                    <a:p>
                      <a:endParaRPr lang="en-US"/>
                    </a:p>
                  </a:txBody>
                  <a:tcPr/>
                </a:tc>
                <a:tc>
                  <a:txBody>
                    <a:bodyPr/>
                    <a:lstStyle/>
                    <a:p>
                      <a:pPr algn="ctr" fontAlgn="ctr"/>
                      <a:r>
                        <a:rPr lang="en-US" sz="600" b="0" i="0" u="none" strike="noStrike">
                          <a:solidFill>
                            <a:srgbClr val="000000"/>
                          </a:solidFill>
                          <a:effectLst/>
                          <a:latin typeface="Arial" panose="020B0604020202020204" pitchFamily="34" charset="0"/>
                        </a:rPr>
                        <a:t>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Arial" panose="020B0604020202020204" pitchFamily="34" charset="0"/>
                        </a:rPr>
                        <a:t>Percent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Arial" panose="020B0604020202020204" pitchFamily="34" charset="0"/>
                        </a:rPr>
                        <a:t>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Arial" panose="020B0604020202020204" pitchFamily="34" charset="0"/>
                        </a:rPr>
                        <a:t>Percent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Arial" panose="020B0604020202020204" pitchFamily="34" charset="0"/>
                        </a:rPr>
                        <a:t>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Arial" panose="020B0604020202020204" pitchFamily="34" charset="0"/>
                        </a:rPr>
                        <a:t>Percent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Arial" panose="020B0604020202020204" pitchFamily="34" charset="0"/>
                        </a:rPr>
                        <a:t>Number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Arial" panose="020B0604020202020204" pitchFamily="34" charset="0"/>
                        </a:rPr>
                        <a:t>Percent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Both sexes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103,062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86,036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8,236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8,790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.$1 to $14,999 or loss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4,801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3,447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.$15,000 to $29,999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21,659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16,489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1,684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3,486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.$30,000 to $39,999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16,765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14,173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1,293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1,299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.$40,000 to $49,999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13,644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11,779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.$50,000 to $74,999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22,311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19,579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1,676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.$75,000 to $99,999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.$100,000 and over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13,489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11,572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1,222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695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.Median income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45,535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effectLst/>
                          <a:latin typeface="Arial" panose="020B0604020202020204" pitchFamily="34" charset="0"/>
                        </a:rPr>
                        <a:t>46,792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effectLst/>
                          <a:latin typeface="Arial" panose="020B0604020202020204" pitchFamily="34" charset="0"/>
                        </a:rPr>
                        <a:t>46,171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effectLst/>
                          <a:latin typeface="Arial" panose="020B0604020202020204" pitchFamily="34" charset="0"/>
                        </a:rPr>
                        <a:t>29,551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27117">
                <a:tc>
                  <a:txBody>
                    <a:bodyPr/>
                    <a:lstStyle/>
                    <a:p>
                      <a:pPr algn="l" fontAlgn="ctr"/>
                      <a:r>
                        <a:rPr lang="en-US" sz="600" b="0" i="0" u="none" strike="noStrike">
                          <a:solidFill>
                            <a:srgbClr val="000000"/>
                          </a:solidFill>
                          <a:effectLst/>
                          <a:latin typeface="Arial" panose="020B0604020202020204" pitchFamily="34" charset="0"/>
                        </a:rPr>
                        <a:t>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59,011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48,426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4,611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5,974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.$1 to $14,999 or loss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2,302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1,538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.$15,000 to $29,999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7,396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2,255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.$30,000 to $39,999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8,525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6,922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693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.$40,000 to $49,999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7,460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6,285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.$50,000 to $74,999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13,290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11,603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.$75,000 to $99,999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6,981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6,056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.$100,000 and over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8,625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.Median income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50,683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effectLst/>
                          <a:latin typeface="Arial" panose="020B0604020202020204" pitchFamily="34" charset="0"/>
                        </a:rPr>
                        <a:t>52,000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effectLst/>
                          <a:latin typeface="Arial" panose="020B0604020202020204" pitchFamily="34" charset="0"/>
                        </a:rPr>
                        <a:t>50,752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effectLst/>
                          <a:latin typeface="Arial" panose="020B0604020202020204" pitchFamily="34" charset="0"/>
                        </a:rPr>
                        <a:t>31,014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27117">
                <a:tc>
                  <a:txBody>
                    <a:bodyPr/>
                    <a:lstStyle/>
                    <a:p>
                      <a:pPr algn="l" fontAlgn="ctr"/>
                      <a:r>
                        <a:rPr lang="en-US" sz="600" b="0" i="0" u="none" strike="noStrike">
                          <a:solidFill>
                            <a:srgbClr val="000000"/>
                          </a:solidFill>
                          <a:effectLst/>
                          <a:latin typeface="Arial" panose="020B0604020202020204" pitchFamily="34" charset="0"/>
                        </a:rPr>
                        <a:t>Female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44,051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37,610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3,625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2,816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.$1 to $14,999 or loss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2,499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1,909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.$15,000 to $29,999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11,267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9,093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.$30,000 to $39,999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8,240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7,251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.$40,000 to $49,999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6,184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5,493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.$50,000 to $74,999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7,976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.$75,000 to $99,999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2,940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.$100,000 and over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3,428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2,948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127117">
                <a:tc>
                  <a:txBody>
                    <a:bodyPr/>
                    <a:lstStyle/>
                    <a:p>
                      <a:pPr algn="l" fontAlgn="ctr"/>
                      <a:r>
                        <a:rPr lang="en-US" sz="600" b="0" i="0" u="none" strike="noStrike">
                          <a:solidFill>
                            <a:srgbClr val="000000"/>
                          </a:solidFill>
                          <a:effectLst/>
                          <a:latin typeface="Arial" panose="020B0604020202020204" pitchFamily="34" charset="0"/>
                        </a:rPr>
                        <a:t>.Median income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600" b="0" i="0" u="none" strike="noStrike">
                          <a:solidFill>
                            <a:srgbClr val="000000"/>
                          </a:solidFill>
                          <a:effectLst/>
                          <a:latin typeface="Arial" panose="020B0604020202020204" pitchFamily="34" charset="0"/>
                        </a:rPr>
                        <a:t>40,019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effectLst/>
                          <a:latin typeface="Arial" panose="020B0604020202020204" pitchFamily="34" charset="0"/>
                        </a:rPr>
                        <a:t>40,625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effectLst/>
                          <a:latin typeface="Arial" panose="020B0604020202020204" pitchFamily="34" charset="0"/>
                        </a:rPr>
                        <a:t>40,915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sz="600" b="0" i="0" u="none" strike="noStrike">
                          <a:solidFill>
                            <a:srgbClr val="000000"/>
                          </a:solidFill>
                          <a:effectLst/>
                          <a:latin typeface="Arial" panose="020B0604020202020204" pitchFamily="34" charset="0"/>
                        </a:rPr>
                        <a:t>25,984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dirty="0">
                          <a:solidFill>
                            <a:srgbClr val="000000"/>
                          </a:solidFill>
                          <a:effectLst/>
                          <a:latin typeface="Arial" panose="020B060402020202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9197536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1631</TotalTime>
  <Words>1147</Words>
  <Application>Microsoft Office PowerPoint</Application>
  <PresentationFormat>Widescreen</PresentationFormat>
  <Paragraphs>342</Paragraphs>
  <Slides>16</Slides>
  <Notes>0</Notes>
  <HiddenSlides>0</HiddenSlides>
  <MMClips>6</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Trebuchet MS</vt:lpstr>
      <vt:lpstr>Berlin</vt:lpstr>
      <vt:lpstr>Immigration and the Constitution</vt:lpstr>
      <vt:lpstr>What do you know?</vt:lpstr>
      <vt:lpstr>What does “We the people” mean to you?</vt:lpstr>
      <vt:lpstr>What is an Immigrant?</vt:lpstr>
      <vt:lpstr>Myth #1: Most immigrants are here illegally</vt:lpstr>
      <vt:lpstr>Immigration - The System</vt:lpstr>
      <vt:lpstr>Where do immigrants come from?</vt:lpstr>
      <vt:lpstr>Myth #2: It's easy to enter the country legally. My ancestors did.</vt:lpstr>
      <vt:lpstr>Myth #3: Immigrants take good jobs from U.S. citizens.</vt:lpstr>
      <vt:lpstr>What is a Refugee?</vt:lpstr>
      <vt:lpstr>Where do refugees come from?</vt:lpstr>
      <vt:lpstr>Myth #4: Refugees are not screened before entering the United States.</vt:lpstr>
      <vt:lpstr>What is Asylum?</vt:lpstr>
      <vt:lpstr>Myth #5: “The worst” people from other countries are coming to the United States and are bringing crime and violence. </vt:lpstr>
      <vt:lpstr>Myth #6: Undocumented immigrants don’t pay taxes and burden the national economy.</vt:lpstr>
      <vt:lpstr>Personal Stories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dc:title>
  <dc:creator>Michael McGuigan</dc:creator>
  <cp:lastModifiedBy>Michael McGuigan</cp:lastModifiedBy>
  <cp:revision>28</cp:revision>
  <dcterms:created xsi:type="dcterms:W3CDTF">2017-03-25T22:31:44Z</dcterms:created>
  <dcterms:modified xsi:type="dcterms:W3CDTF">2017-03-28T17:48:38Z</dcterms:modified>
  <cp:contentStatus/>
</cp:coreProperties>
</file>